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7"/>
  </p:notesMasterIdLst>
  <p:handoutMasterIdLst>
    <p:handoutMasterId r:id="rId18"/>
  </p:handoutMasterIdLst>
  <p:sldIdLst>
    <p:sldId id="420" r:id="rId2"/>
    <p:sldId id="424" r:id="rId3"/>
    <p:sldId id="425" r:id="rId4"/>
    <p:sldId id="426" r:id="rId5"/>
    <p:sldId id="428" r:id="rId6"/>
    <p:sldId id="427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297" r:id="rId16"/>
  </p:sldIdLst>
  <p:sldSz cx="12192000" cy="6858000"/>
  <p:notesSz cx="6858000" cy="9144000"/>
  <p:embeddedFontLst>
    <p:embeddedFont>
      <p:font typeface="BM JUA OTF" panose="020B0600000101010101" charset="-127"/>
      <p:regular r:id="rId19"/>
    </p:embeddedFont>
    <p:embeddedFont>
      <p:font typeface="Cambria Math" panose="02040503050406030204" pitchFamily="18" charset="0"/>
      <p:regular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3" autoAdjust="0"/>
    <p:restoredTop sz="92105"/>
  </p:normalViewPr>
  <p:slideViewPr>
    <p:cSldViewPr snapToGrid="0">
      <p:cViewPr varScale="1">
        <p:scale>
          <a:sx n="146" d="100"/>
          <a:sy n="146" d="100"/>
        </p:scale>
        <p:origin x="144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8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4/3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4.4</a:t>
            </a:r>
            <a:r>
              <a:rPr kumimoji="1" lang="ko-KR" altLang="en-US" dirty="0"/>
              <a:t> 관련 이야기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72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3751"/>
            <a:ext cx="12192000" cy="2387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ko-KR" sz="3200" dirty="0">
                <a:latin typeface="Georgia" panose="02040502050405020303" pitchFamily="18" charset="0"/>
              </a:rPr>
              <a:t>Quantum NV Sieve on Grover for </a:t>
            </a:r>
            <a:br>
              <a:rPr kumimoji="1" lang="en" altLang="ko-KR" sz="3200" dirty="0">
                <a:latin typeface="Georgia" panose="02040502050405020303" pitchFamily="18" charset="0"/>
              </a:rPr>
            </a:br>
            <a:r>
              <a:rPr kumimoji="1" lang="en" altLang="ko-KR" sz="3200" dirty="0">
                <a:latin typeface="Georgia" panose="02040502050405020303" pitchFamily="18" charset="0"/>
              </a:rPr>
              <a:t>Solving Shortest Vector Problem</a:t>
            </a:r>
            <a:endParaRPr kumimoji="1" lang="ko-KR" altLang="en-US" sz="32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187903"/>
            <a:ext cx="12192001" cy="1655762"/>
          </a:xfrm>
        </p:spPr>
        <p:txBody>
          <a:bodyPr>
            <a:normAutofit/>
          </a:bodyPr>
          <a:lstStyle/>
          <a:p>
            <a:r>
              <a:rPr kumimoji="1" lang="en-US" altLang="ko-KR" sz="1800">
                <a:latin typeface="Georgia" panose="02040502050405020303" pitchFamily="18" charset="0"/>
                <a:ea typeface="Apple SD Gothic Neo" panose="02000300000000000000" pitchFamily="2" charset="-127"/>
              </a:rPr>
              <a:t>https://youtu.be/-VCd44r-tTk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138D0-64A6-C82E-59C9-C29D18D8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오라클 정확성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470BB-9F8F-A543-8CC0-AD1FDFD82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테스트 벡터 넣어서 실제 계산과 맞는지 확인</a:t>
            </a:r>
            <a:endParaRPr kumimoji="1" lang="en-US" altLang="ko-KR" sz="1800" dirty="0"/>
          </a:p>
          <a:p>
            <a:r>
              <a:rPr kumimoji="1" lang="ko-KR" altLang="en-US" sz="1800" dirty="0"/>
              <a:t>연산 결과 정상 </a:t>
            </a:r>
            <a:r>
              <a:rPr kumimoji="1" lang="en-US" altLang="ko-KR" sz="1800" dirty="0"/>
              <a:t>+</a:t>
            </a:r>
            <a:r>
              <a:rPr kumimoji="1" lang="ko-KR" altLang="en-US" sz="1800" dirty="0"/>
              <a:t> 음수일 때 </a:t>
            </a:r>
            <a:r>
              <a:rPr kumimoji="1" lang="en-US" altLang="ko-KR" sz="1800" dirty="0"/>
              <a:t>MSB=1, </a:t>
            </a:r>
            <a:r>
              <a:rPr kumimoji="1" lang="ko-KR" altLang="en-US" sz="1800" dirty="0"/>
              <a:t>양수일 때 </a:t>
            </a:r>
            <a:r>
              <a:rPr kumimoji="1" lang="en-US" altLang="ko-KR" sz="1800" dirty="0"/>
              <a:t>0</a:t>
            </a:r>
            <a:r>
              <a:rPr kumimoji="1" lang="ko-KR" altLang="en-US" sz="1800" dirty="0"/>
              <a:t> 나오면 정상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0C37A-EB19-36D7-9A59-CC4D36C2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38" y="1149998"/>
            <a:ext cx="5185262" cy="5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BAB57-B8BA-0C5E-F07A-3F0F3D60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오라클 및 </a:t>
            </a:r>
            <a:r>
              <a:rPr kumimoji="1" lang="ko-KR" altLang="en-US" dirty="0" err="1"/>
              <a:t>그루버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서치에</a:t>
            </a:r>
            <a:r>
              <a:rPr kumimoji="1" lang="ko-KR" altLang="en-US" dirty="0"/>
              <a:t> 대한 비용 추정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B010FC-5768-E814-6F1C-7EDE75FC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63" y="1176770"/>
            <a:ext cx="8975674" cy="54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1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FA4D8-2EDB-29E2-B204-EA40E5A6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 비용의 예상치</a:t>
            </a:r>
            <a:r>
              <a:rPr kumimoji="1" lang="en-US" altLang="ko-KR" dirty="0"/>
              <a:t>..</a:t>
            </a:r>
            <a:r>
              <a:rPr kumimoji="1" lang="ko-KR" altLang="en-US" dirty="0"/>
              <a:t> 흐름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F1ECF8B-A248-4140-04E9-2E9EA90936C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dirty="0"/>
                  <a:t>Dim 10</a:t>
                </a:r>
                <a:r>
                  <a:rPr kumimoji="1" lang="ko-KR" altLang="en-US" sz="1800" dirty="0"/>
                  <a:t> 증가 시마다 로그함수처럼 증가</a:t>
                </a:r>
                <a:endParaRPr kumimoji="1" lang="en-US" altLang="ko-KR" sz="1800" dirty="0"/>
              </a:p>
              <a:p>
                <a:r>
                  <a:rPr kumimoji="1" lang="en-US" altLang="ko-KR" sz="1800" dirty="0"/>
                  <a:t>Iteration=1</a:t>
                </a:r>
                <a:r>
                  <a:rPr kumimoji="1" lang="ko-KR" altLang="en-US" sz="1800" dirty="0"/>
                  <a:t> 일 때의 값이긴 한데</a:t>
                </a:r>
                <a:r>
                  <a:rPr kumimoji="1" lang="en-US" altLang="ko-KR" sz="1800" dirty="0"/>
                  <a:t>,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KISTI</a:t>
                </a:r>
                <a:r>
                  <a:rPr kumimoji="1" lang="ko-KR" altLang="en-US" sz="1800" dirty="0"/>
                  <a:t>때 봤던 결과를 적용하면 </a:t>
                </a:r>
                <a:r>
                  <a:rPr kumimoji="1" lang="en-US" altLang="ko-KR" sz="1800" dirty="0"/>
                  <a:t>iteration</a:t>
                </a:r>
                <a:r>
                  <a:rPr kumimoji="1" lang="ko-KR" altLang="en-US" sz="1800" dirty="0"/>
                  <a:t>이 그렇게 높지는 않을 것</a:t>
                </a:r>
                <a:br>
                  <a:rPr kumimoji="1" lang="en-US" altLang="ko-KR" sz="1800" dirty="0"/>
                </a:br>
                <a:r>
                  <a:rPr kumimoji="1" lang="en-US" altLang="ko-KR" sz="1800" dirty="0"/>
                  <a:t>(</a:t>
                </a:r>
                <a:r>
                  <a:rPr kumimoji="1" lang="ko-KR" altLang="en-US" sz="1800" dirty="0"/>
                  <a:t>적어도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ko-KR" alt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kumimoji="1" lang="ko-KR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r>
                  <a:rPr kumimoji="1" lang="en-US" altLang="ko-KR" sz="1800" dirty="0"/>
                  <a:t> </a:t>
                </a:r>
                <a:r>
                  <a:rPr kumimoji="1" lang="ko-KR" altLang="en-US" sz="1800" dirty="0" err="1"/>
                  <a:t>보단</a:t>
                </a:r>
                <a:r>
                  <a:rPr kumimoji="1" lang="ko-KR" altLang="en-US" sz="1800" dirty="0"/>
                  <a:t> 작음</a:t>
                </a:r>
                <a:r>
                  <a:rPr kumimoji="1" lang="en-US" altLang="ko-KR" sz="1800" dirty="0"/>
                  <a:t>)</a:t>
                </a:r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F1ECF8B-A248-4140-04E9-2E9EA9093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E045F2F-AC88-623C-F9C7-F0A1C549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62" y="2340495"/>
            <a:ext cx="5407475" cy="44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A24C0-F3F3-198C-0566-F891702E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Further Discussions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65C290-835B-2433-F63C-2D38514A3FE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780837" cy="5057775"/>
              </a:xfrm>
            </p:spPr>
            <p:txBody>
              <a:bodyPr>
                <a:normAutofit/>
              </a:bodyPr>
              <a:lstStyle/>
              <a:p>
                <a:r>
                  <a:rPr kumimoji="1" lang="ko-KR" altLang="en-US" sz="1800" dirty="0"/>
                  <a:t>다른 양자 공격의 양자 비용과의 비교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600" dirty="0"/>
                  <a:t>70</a:t>
                </a:r>
                <a:r>
                  <a:rPr kumimoji="1" lang="ko-KR" altLang="en-US" sz="1600" dirty="0"/>
                  <a:t>차원의 격자에 대해서도 </a:t>
                </a:r>
                <a:r>
                  <a:rPr kumimoji="1" lang="en-US" altLang="ko-KR" sz="1600" dirty="0"/>
                  <a:t>64-bit </a:t>
                </a:r>
                <a:r>
                  <a:rPr kumimoji="1" lang="ko-KR" altLang="en-US" sz="1600" dirty="0"/>
                  <a:t>대칭키에 대한 </a:t>
                </a:r>
                <a:r>
                  <a:rPr kumimoji="1" lang="ko-KR" altLang="en-US" sz="1600" dirty="0" err="1"/>
                  <a:t>그루버</a:t>
                </a:r>
                <a:r>
                  <a:rPr kumimoji="1" lang="ko-KR" altLang="en-US" sz="1600" dirty="0"/>
                  <a:t> </a:t>
                </a:r>
                <a:r>
                  <a:rPr kumimoji="1" lang="ko-KR" altLang="en-US" sz="1600" dirty="0" err="1"/>
                  <a:t>서치</a:t>
                </a:r>
                <a:r>
                  <a:rPr kumimoji="1" lang="ko-KR" altLang="en-US" sz="1600" dirty="0"/>
                  <a:t> 비용의 제곱근 정도</a:t>
                </a:r>
                <a:endParaRPr kumimoji="1" lang="en-US" altLang="ko-KR" sz="1800" dirty="0"/>
              </a:p>
              <a:p>
                <a:endParaRPr kumimoji="1" lang="en-US" altLang="ko-KR" sz="1800" dirty="0"/>
              </a:p>
              <a:p>
                <a:r>
                  <a:rPr kumimoji="1" lang="ko-KR" altLang="en-US" sz="1800" dirty="0"/>
                  <a:t>추가적인 최적화 포인트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600" dirty="0"/>
                  <a:t>QCSA</a:t>
                </a:r>
                <a:r>
                  <a:rPr kumimoji="1" lang="ko-KR" altLang="en-US" sz="1600" dirty="0"/>
                  <a:t>에 사용한 </a:t>
                </a:r>
                <a:r>
                  <a:rPr kumimoji="1" lang="en-US" altLang="ko-KR" sz="1600" dirty="0"/>
                  <a:t>adder</a:t>
                </a:r>
                <a:r>
                  <a:rPr kumimoji="1" lang="ko-KR" altLang="en-US" sz="1600" dirty="0"/>
                  <a:t>가 큐비트를 줄이는 장점이 있음</a:t>
                </a:r>
                <a:endParaRPr kumimoji="1" lang="en-US" altLang="ko-KR" sz="1600" dirty="0"/>
              </a:p>
              <a:p>
                <a:pPr lvl="1"/>
                <a:r>
                  <a:rPr kumimoji="1" lang="ko-KR" altLang="en-US" sz="1600" dirty="0"/>
                  <a:t>차라리 </a:t>
                </a:r>
                <a:r>
                  <a:rPr kumimoji="1" lang="en-US" altLang="ko-KR" sz="1600" dirty="0"/>
                  <a:t>depth</a:t>
                </a:r>
                <a:r>
                  <a:rPr kumimoji="1" lang="ko-KR" altLang="en-US" sz="1600" dirty="0"/>
                  <a:t> 최적화에 집중하도록 다른 </a:t>
                </a:r>
                <a:r>
                  <a:rPr kumimoji="1" lang="en-US" altLang="ko-KR" sz="1600" dirty="0"/>
                  <a:t>adder</a:t>
                </a:r>
                <a:r>
                  <a:rPr kumimoji="1" lang="ko-KR" altLang="en-US" sz="1600" dirty="0"/>
                  <a:t>를 사용하는 게 나을 듯</a:t>
                </a:r>
                <a:endParaRPr kumimoji="1" lang="en-US" altLang="ko-KR" sz="1600" dirty="0"/>
              </a:p>
              <a:p>
                <a:endParaRPr kumimoji="1" lang="en-US" altLang="ko-KR" sz="1800" dirty="0"/>
              </a:p>
              <a:p>
                <a:r>
                  <a:rPr kumimoji="1" lang="en-US" altLang="ko-KR" sz="1800" dirty="0"/>
                  <a:t>NV Sieve</a:t>
                </a:r>
                <a:r>
                  <a:rPr kumimoji="1" lang="ko-KR" altLang="en-US" sz="1800" dirty="0"/>
                  <a:t>의 복잡도와 관련된 사항</a:t>
                </a:r>
                <a:endParaRPr kumimoji="1" lang="en-US" altLang="ko-KR" sz="1800" dirty="0"/>
              </a:p>
              <a:p>
                <a:pPr lvl="1"/>
                <a:r>
                  <a:rPr kumimoji="1" lang="ko-KR" altLang="en-US" sz="1600" dirty="0"/>
                  <a:t>다수의 솔루션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솔루션이 여러 개이므로 적합한 </a:t>
                </a:r>
                <a:r>
                  <a:rPr kumimoji="1" lang="en-US" altLang="ko-KR" sz="1600" dirty="0"/>
                  <a:t>iteration</a:t>
                </a:r>
                <a:r>
                  <a:rPr kumimoji="1" lang="ko-KR" altLang="en-US" sz="1600" dirty="0"/>
                  <a:t>을 찾는 것 중요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그러나 앞서 언급했듯이 그렇게 크진 않을 듯</a:t>
                </a:r>
                <a:endParaRPr kumimoji="1" lang="en-US" altLang="ko-KR" sz="1600" dirty="0"/>
              </a:p>
              <a:p>
                <a:pPr lvl="1"/>
                <a:r>
                  <a:rPr kumimoji="1" lang="ko-KR" altLang="en-US" sz="1600" dirty="0"/>
                  <a:t>검색 공간 </a:t>
                </a:r>
                <a:r>
                  <a:rPr kumimoji="1" lang="en-US" altLang="ko-KR" sz="1600" dirty="0"/>
                  <a:t>(N)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랭크와 </a:t>
                </a:r>
                <a:r>
                  <a:rPr kumimoji="1" lang="ko-KR" altLang="en-US" sz="1600" dirty="0" err="1"/>
                  <a:t>디멘션에</a:t>
                </a:r>
                <a:r>
                  <a:rPr kumimoji="1" lang="ko-KR" altLang="en-US" sz="1600" dirty="0"/>
                  <a:t> 의해 결정 </a:t>
                </a: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𝑑𝑖𝑚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) </a:t>
                </a:r>
                <a:r>
                  <a:rPr kumimoji="1" lang="en-US" altLang="ko-KR" sz="1600" dirty="0"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sym typeface="Wingdings" pitchFamily="2" charset="2"/>
                  </a:rPr>
                  <a:t> 랭크와 </a:t>
                </a:r>
                <a:r>
                  <a:rPr kumimoji="1" lang="ko-KR" altLang="en-US" sz="1600" dirty="0" err="1">
                    <a:sym typeface="Wingdings" pitchFamily="2" charset="2"/>
                  </a:rPr>
                  <a:t>디멘션이</a:t>
                </a:r>
                <a:r>
                  <a:rPr kumimoji="1" lang="ko-KR" altLang="en-US" sz="1600" dirty="0">
                    <a:sym typeface="Wingdings" pitchFamily="2" charset="2"/>
                  </a:rPr>
                  <a:t> 커질 수록 해결 복잡도 높아짐</a:t>
                </a:r>
                <a:endParaRPr kumimoji="1" lang="en-US" altLang="ko-KR" sz="1600" dirty="0"/>
              </a:p>
              <a:p>
                <a:pPr lvl="1"/>
                <a:r>
                  <a:rPr kumimoji="1" lang="ko-KR" altLang="en-US" sz="1600" dirty="0"/>
                  <a:t>입력 벡터 중 가장 긴 벡터인 </a:t>
                </a:r>
                <a:r>
                  <a:rPr kumimoji="1" lang="en-US" altLang="ko-KR" sz="1600" dirty="0"/>
                  <a:t>R</a:t>
                </a:r>
                <a:r>
                  <a:rPr kumimoji="1" lang="ko-KR" altLang="en-US" sz="1600" dirty="0"/>
                  <a:t>과 입력 벡터 </a:t>
                </a:r>
                <a:r>
                  <a:rPr kumimoji="1" lang="en-US" altLang="ko-KR" sz="1600" dirty="0"/>
                  <a:t>v :</a:t>
                </a:r>
                <a:r>
                  <a:rPr kumimoji="1" lang="ko-KR" altLang="en-US" sz="1600" dirty="0"/>
                  <a:t> 결과적으로 복잡도에 직접적 영향을 주는 건 </a:t>
                </a:r>
                <a:r>
                  <a:rPr kumimoji="1" lang="en-US" altLang="ko-KR" sz="1600" dirty="0"/>
                  <a:t>R</a:t>
                </a:r>
                <a:r>
                  <a:rPr kumimoji="1" lang="ko-KR" altLang="en-US" sz="1600" dirty="0"/>
                  <a:t>임</a:t>
                </a:r>
                <a:br>
                  <a:rPr kumimoji="1" lang="en-US" altLang="ko-KR" sz="1600" dirty="0"/>
                </a:br>
                <a:r>
                  <a:rPr kumimoji="1" lang="en-US" altLang="ko-KR" sz="1600" dirty="0"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r>
                  <a:rPr kumimoji="1" lang="ko-KR" altLang="en-US" sz="1600" dirty="0"/>
                  <a:t>범위를 줄이는 </a:t>
                </a:r>
                <a:r>
                  <a:rPr kumimoji="1" lang="en-US" altLang="ko-KR" sz="1600" dirty="0"/>
                  <a:t>sieve factor </a:t>
                </a:r>
                <a14:m>
                  <m:oMath xmlns:m="http://schemas.openxmlformats.org/officeDocument/2006/math">
                    <m:r>
                      <a:rPr kumimoji="1"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ko-KR" altLang="en-US" sz="1600" dirty="0"/>
                  <a:t>도 </a:t>
                </a:r>
                <a:r>
                  <a:rPr kumimoji="1" lang="en-US" altLang="ko-KR" sz="1600" dirty="0"/>
                  <a:t>R</a:t>
                </a:r>
                <a:r>
                  <a:rPr kumimoji="1" lang="ko-KR" altLang="en-US" sz="1600" dirty="0"/>
                  <a:t>과 곱해지는 것이기 때문</a:t>
                </a:r>
                <a:br>
                  <a:rPr kumimoji="1" lang="en-US" altLang="ko-KR" sz="1600" dirty="0"/>
                </a:br>
                <a:r>
                  <a:rPr kumimoji="1" lang="en-US" altLang="ko-KR" sz="1600" dirty="0"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sym typeface="Wingdings" pitchFamily="2" charset="2"/>
                  </a:rPr>
                  <a:t> 즉</a:t>
                </a:r>
                <a:r>
                  <a:rPr kumimoji="1" lang="en-US" altLang="ko-KR" sz="1600" dirty="0"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r>
                  <a:rPr kumimoji="1" lang="ko-KR" altLang="en-US" sz="1600" dirty="0"/>
                  <a:t>애초에 랜덤 샘플링에서 뽑히는 벡터 집합 </a:t>
                </a:r>
                <a:r>
                  <a:rPr kumimoji="1" lang="en-US" altLang="ko-KR" sz="1600" dirty="0"/>
                  <a:t>v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R</a:t>
                </a:r>
                <a:r>
                  <a:rPr kumimoji="1" lang="ko-KR" altLang="en-US" sz="1600" dirty="0"/>
                  <a:t>이 영향을 줌 </a:t>
                </a:r>
                <a:endParaRPr kumimoji="1" lang="en-US" altLang="ko-KR" sz="1400" dirty="0"/>
              </a:p>
              <a:p>
                <a:pPr lvl="1"/>
                <a:endParaRPr kumimoji="1" lang="en-US" altLang="ko-KR" sz="1400" dirty="0"/>
              </a:p>
              <a:p>
                <a:r>
                  <a:rPr kumimoji="1" lang="en-US" altLang="ko-KR" sz="1800" dirty="0"/>
                  <a:t>Quantum Query Complexity</a:t>
                </a:r>
              </a:p>
              <a:p>
                <a:pPr lvl="1"/>
                <a:r>
                  <a:rPr kumimoji="1" lang="ko-KR" altLang="en-US" sz="1400" dirty="0"/>
                  <a:t>오라클 적합성은 확인했으므로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결과적으로</a:t>
                </a:r>
                <a:r>
                  <a:rPr kumimoji="1" lang="en-US" altLang="ko-KR" sz="1400" dirty="0"/>
                  <a:t> </a:t>
                </a:r>
                <a:r>
                  <a:rPr kumimoji="1" lang="ko-KR" altLang="en-US" sz="1400" dirty="0"/>
                  <a:t>차원이 높아질수록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𝑂</m:t>
                    </m:r>
                    <m:rad>
                      <m:radPr>
                        <m:degHide m:val="on"/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kumimoji="1" lang="ko-KR" altLang="en-US" sz="1400" dirty="0"/>
                  <a:t>을 따를 것 </a:t>
                </a:r>
                <a:r>
                  <a:rPr kumimoji="1" lang="en-US" altLang="ko-KR" sz="1400" dirty="0"/>
                  <a:t>(KISTI</a:t>
                </a:r>
                <a:r>
                  <a:rPr kumimoji="1" lang="ko-KR" altLang="en-US" sz="1400" dirty="0"/>
                  <a:t> 때 언급</a:t>
                </a:r>
                <a:r>
                  <a:rPr kumimoji="1" lang="en-US" altLang="ko-KR" sz="1400" dirty="0"/>
                  <a:t>)</a:t>
                </a:r>
              </a:p>
              <a:p>
                <a:endParaRPr kumimoji="1" lang="en-US" altLang="ko-KR" sz="1800" dirty="0"/>
              </a:p>
              <a:p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65C290-835B-2433-F63C-2D38514A3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780837" cy="5057775"/>
              </a:xfrm>
              <a:blipFill>
                <a:blip r:embed="rId2"/>
                <a:stretch>
                  <a:fillRect l="-323" t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79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D99DC-64F7-94B7-4776-F5868248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24415C3-329C-1F8F-4A73-4FE99615751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ko-KR" altLang="en-US" sz="2000" dirty="0"/>
                  <a:t>높은 차원에 대한 정확한 </a:t>
                </a:r>
                <a:r>
                  <a:rPr kumimoji="1" lang="en-US" altLang="ko-KR" sz="2000" dirty="0"/>
                  <a:t>quantum NV Sieve</a:t>
                </a:r>
                <a:r>
                  <a:rPr kumimoji="1" lang="ko-KR" altLang="en-US" sz="2000" dirty="0"/>
                  <a:t> 구현</a:t>
                </a:r>
                <a:endParaRPr kumimoji="1" lang="en-US" altLang="ko-KR" sz="2000" dirty="0"/>
              </a:p>
              <a:p>
                <a:pPr lvl="1"/>
                <a:r>
                  <a:rPr kumimoji="1" lang="en-US" altLang="ko-KR" sz="1600" dirty="0"/>
                  <a:t>10~70</a:t>
                </a:r>
                <a:r>
                  <a:rPr kumimoji="1" lang="ko-KR" altLang="en-US" sz="1600" dirty="0"/>
                  <a:t>차원까지 모두 구현하였으며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정상동작 확인</a:t>
                </a:r>
                <a:endParaRPr kumimoji="1" lang="en-US" altLang="ko-KR" sz="1600" dirty="0"/>
              </a:p>
              <a:p>
                <a:pPr lvl="1"/>
                <a:endParaRPr kumimoji="1" lang="en-US" altLang="ko-KR" sz="1600" dirty="0"/>
              </a:p>
              <a:p>
                <a:r>
                  <a:rPr kumimoji="1" lang="en-US" altLang="ko-KR" sz="2000" dirty="0"/>
                  <a:t>QCSA with Takahashi</a:t>
                </a:r>
              </a:p>
              <a:p>
                <a:pPr lvl="1"/>
                <a:r>
                  <a:rPr kumimoji="1" lang="en-US" altLang="ko-KR" sz="1800" dirty="0"/>
                  <a:t>Depth </a:t>
                </a:r>
                <a:r>
                  <a:rPr kumimoji="1" lang="ko-KR" altLang="en-US" sz="1800" dirty="0"/>
                  <a:t>감소 </a:t>
                </a:r>
                <a:r>
                  <a:rPr kumimoji="1" lang="en-US" altLang="ko-KR" sz="1800" dirty="0"/>
                  <a:t>+</a:t>
                </a:r>
                <a:r>
                  <a:rPr kumimoji="1" lang="ko-KR" altLang="en-US" sz="1800" dirty="0"/>
                  <a:t> </a:t>
                </a:r>
                <a:r>
                  <a:rPr kumimoji="1" lang="ko-KR" altLang="en-US" sz="1800" dirty="0" err="1"/>
                  <a:t>큐비트</a:t>
                </a:r>
                <a:r>
                  <a:rPr kumimoji="1" lang="ko-KR" altLang="en-US" sz="1800" dirty="0"/>
                  <a:t> 절약</a:t>
                </a:r>
                <a:br>
                  <a:rPr kumimoji="1" lang="en-US" altLang="ko-KR" sz="1800" dirty="0"/>
                </a:br>
                <a:r>
                  <a:rPr kumimoji="1" lang="en-US" altLang="ko-KR" sz="1800" dirty="0">
                    <a:sym typeface="Wingdings" pitchFamily="2" charset="2"/>
                  </a:rPr>
                  <a:t></a:t>
                </a:r>
                <a:r>
                  <a:rPr kumimoji="1" lang="ko-KR" altLang="en-US" sz="1800" dirty="0">
                    <a:sym typeface="Wingdings" pitchFamily="2" charset="2"/>
                  </a:rPr>
                  <a:t> </a:t>
                </a:r>
                <a:r>
                  <a:rPr kumimoji="1" lang="ko-KR" altLang="en-US" sz="1600" dirty="0">
                    <a:sym typeface="Wingdings" pitchFamily="2" charset="2"/>
                  </a:rPr>
                  <a:t>해당 방식이 이전 구현보다 더 높은 차원의 격자에서도 더 효율적인 양자 회로를 구현할 수 있음을 의미</a:t>
                </a:r>
                <a:endParaRPr kumimoji="1" lang="en-US" altLang="ko-KR" sz="1800" dirty="0"/>
              </a:p>
              <a:p>
                <a:pPr lvl="1"/>
                <a:r>
                  <a:rPr kumimoji="1" lang="ko-KR" altLang="en-US" sz="1800" dirty="0"/>
                  <a:t>이전 구현에 비해</a:t>
                </a:r>
                <a:r>
                  <a:rPr kumimoji="1" lang="en-US" altLang="ko-KR" sz="1800" dirty="0"/>
                  <a:t>:</a:t>
                </a:r>
              </a:p>
              <a:p>
                <a:pPr lvl="2"/>
                <a:r>
                  <a:rPr kumimoji="1" lang="ko-KR" altLang="en-US" sz="1600" dirty="0"/>
                  <a:t>랭크 및 </a:t>
                </a:r>
                <a:r>
                  <a:rPr kumimoji="1" lang="ko-KR" altLang="en-US" sz="1600" dirty="0" err="1"/>
                  <a:t>디멘션이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70</a:t>
                </a:r>
                <a:r>
                  <a:rPr kumimoji="1" lang="ko-KR" altLang="en-US" sz="1600" dirty="0"/>
                  <a:t>차원인 격자에 대한 </a:t>
                </a:r>
                <a:r>
                  <a:rPr kumimoji="1" lang="en-US" altLang="ko-KR" sz="1600" dirty="0"/>
                  <a:t>T-depth : 2</a:t>
                </a:r>
                <a:r>
                  <a:rPr kumimoji="1" lang="en-US" altLang="ko-KR" sz="1600" baseline="30000" dirty="0"/>
                  <a:t>10.066</a:t>
                </a:r>
              </a:p>
              <a:p>
                <a:pPr lvl="2"/>
                <a:r>
                  <a:rPr kumimoji="1" lang="ko-KR" altLang="en-US" sz="1600" dirty="0"/>
                  <a:t>랭크가 </a:t>
                </a:r>
                <a:r>
                  <a:rPr kumimoji="1" lang="en-US" altLang="ko-KR" sz="1600" dirty="0"/>
                  <a:t>2,</a:t>
                </a:r>
                <a:r>
                  <a:rPr kumimoji="1" lang="ko-KR" altLang="en-US" sz="1600" dirty="0"/>
                  <a:t> </a:t>
                </a:r>
                <a:r>
                  <a:rPr kumimoji="1" lang="ko-KR" altLang="en-US" sz="1600" dirty="0" err="1"/>
                  <a:t>디멘션이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4</a:t>
                </a:r>
                <a:r>
                  <a:rPr kumimoji="1" lang="ko-KR" altLang="en-US" sz="1600" dirty="0"/>
                  <a:t>차원인 </a:t>
                </a:r>
                <a:r>
                  <a:rPr kumimoji="1" lang="en-US" altLang="ko-KR" sz="1600" dirty="0"/>
                  <a:t>(</a:t>
                </a:r>
                <a:r>
                  <a:rPr kumimoji="1" lang="ko-KR" altLang="en-US" sz="1600" dirty="0"/>
                  <a:t>이전 구현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T-depth: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  <a:r>
                  <a:rPr kumimoji="1" lang="en-US" altLang="ko-KR" sz="1600" baseline="30000" dirty="0"/>
                  <a:t>10.778</a:t>
                </a:r>
                <a:endParaRPr kumimoji="1" lang="en-US" altLang="ko-KR" sz="1600" dirty="0"/>
              </a:p>
              <a:p>
                <a:r>
                  <a:rPr kumimoji="1" lang="en-US" altLang="ko-KR" sz="2000" dirty="0"/>
                  <a:t>NIST post-quantum security standard</a:t>
                </a:r>
              </a:p>
              <a:p>
                <a:pPr lvl="1"/>
                <a:r>
                  <a:rPr kumimoji="1" lang="en-US" altLang="ko-KR" sz="1800" dirty="0"/>
                  <a:t>Level 1 :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800" b="0" i="1" baseline="30000" smtClean="0">
                        <a:latin typeface="Cambria Math" panose="02040503050406030204" pitchFamily="18" charset="0"/>
                      </a:rPr>
                      <m:t>157</m:t>
                    </m:r>
                  </m:oMath>
                </a14:m>
                <a:r>
                  <a:rPr kumimoji="1" lang="en-US" altLang="ko-KR" sz="1800" dirty="0"/>
                  <a:t>  : AES 128</a:t>
                </a:r>
                <a:r>
                  <a:rPr kumimoji="1" lang="ko-KR" altLang="en-US" sz="1800" dirty="0"/>
                  <a:t>에 대한 </a:t>
                </a:r>
                <a:r>
                  <a:rPr kumimoji="1" lang="en-US" altLang="ko-KR" sz="1800" dirty="0"/>
                  <a:t>Grover’s search</a:t>
                </a:r>
                <a:r>
                  <a:rPr kumimoji="1" lang="ko-KR" altLang="en-US" sz="1800" dirty="0"/>
                  <a:t> 복잡도</a:t>
                </a:r>
                <a:endParaRPr kumimoji="1" lang="en-US" altLang="ko-KR" sz="1800" dirty="0"/>
              </a:p>
              <a:p>
                <a:pPr lvl="1"/>
                <a:r>
                  <a:rPr kumimoji="1" lang="ko-KR" altLang="en-US" sz="1800" dirty="0"/>
                  <a:t>랭크 및 </a:t>
                </a:r>
                <a:r>
                  <a:rPr kumimoji="1" lang="ko-KR" altLang="en-US" sz="1800" dirty="0" err="1"/>
                  <a:t>디멘션이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70</a:t>
                </a:r>
                <a:r>
                  <a:rPr kumimoji="1" lang="ko-KR" altLang="en-US" sz="1800" dirty="0"/>
                  <a:t>인 경우에도</a:t>
                </a:r>
                <a:r>
                  <a:rPr kumimoji="1" lang="en-US" altLang="ko-KR" sz="1800" dirty="0"/>
                  <a:t>,</a:t>
                </a:r>
                <a:r>
                  <a:rPr kumimoji="1" lang="ko-KR" altLang="en-US" sz="1800" dirty="0"/>
                  <a:t> 이보다 굉장히 낮은 비용</a:t>
                </a:r>
                <a:endParaRPr kumimoji="1" lang="en-US" altLang="ko-KR" sz="1800" dirty="0"/>
              </a:p>
              <a:p>
                <a:pPr lvl="1"/>
                <a:endParaRPr kumimoji="1" lang="en-US" altLang="ko-KR" sz="1800" dirty="0"/>
              </a:p>
              <a:p>
                <a:pPr lvl="1"/>
                <a:endParaRPr kumimoji="1" lang="en-US" altLang="ko-KR" sz="1800" dirty="0"/>
              </a:p>
              <a:p>
                <a:pPr lvl="1"/>
                <a:r>
                  <a:rPr kumimoji="1" lang="ko-KR" altLang="en-US" sz="1800" dirty="0"/>
                  <a:t>물론</a:t>
                </a:r>
                <a:r>
                  <a:rPr kumimoji="1" lang="en-US" altLang="ko-KR" sz="1800" dirty="0"/>
                  <a:t>,</a:t>
                </a:r>
                <a:r>
                  <a:rPr kumimoji="1" lang="ko-KR" altLang="en-US" sz="1800" dirty="0"/>
                  <a:t> 이는 전체 격자에 대한 복잡도는 아님 </a:t>
                </a:r>
                <a:r>
                  <a:rPr kumimoji="1" lang="en-US" altLang="ko-KR" sz="1800" dirty="0"/>
                  <a:t>(</a:t>
                </a:r>
                <a:r>
                  <a:rPr kumimoji="1" lang="ko-KR" altLang="en-US" sz="1800" dirty="0"/>
                  <a:t>암호에서는 보통 </a:t>
                </a:r>
                <a:r>
                  <a:rPr kumimoji="1" lang="en-US" altLang="ko-KR" sz="1800" dirty="0"/>
                  <a:t>500</a:t>
                </a:r>
                <a:r>
                  <a:rPr kumimoji="1" lang="ko-KR" altLang="en-US" sz="1800" dirty="0"/>
                  <a:t> 이상</a:t>
                </a:r>
                <a:r>
                  <a:rPr kumimoji="1" lang="en-US" altLang="ko-KR" sz="1800" dirty="0"/>
                  <a:t>)</a:t>
                </a:r>
                <a:br>
                  <a:rPr kumimoji="1" lang="en-US" altLang="ko-KR" sz="1800" dirty="0"/>
                </a:br>
                <a:r>
                  <a:rPr kumimoji="1" lang="en-US" altLang="ko-KR" sz="1800" dirty="0">
                    <a:sym typeface="Wingdings" pitchFamily="2" charset="2"/>
                  </a:rPr>
                  <a:t></a:t>
                </a:r>
                <a:r>
                  <a:rPr kumimoji="1" lang="en-US" altLang="ko-KR" sz="1800" dirty="0"/>
                  <a:t>500</a:t>
                </a:r>
                <a:r>
                  <a:rPr kumimoji="1" lang="ko-KR" altLang="en-US" sz="1800" dirty="0"/>
                  <a:t>차원에서 </a:t>
                </a:r>
                <a:r>
                  <a:rPr kumimoji="1" lang="en-US" altLang="ko-KR" sz="1800" dirty="0"/>
                  <a:t>70</a:t>
                </a:r>
                <a:r>
                  <a:rPr kumimoji="1" lang="ko-KR" altLang="en-US" sz="1800" dirty="0"/>
                  <a:t>까지 줄이는 알고리즘인 </a:t>
                </a:r>
                <a:r>
                  <a:rPr kumimoji="1" lang="en-US" altLang="ko-KR" sz="1800" dirty="0"/>
                  <a:t>LLL</a:t>
                </a:r>
                <a:r>
                  <a:rPr kumimoji="1" lang="ko-KR" altLang="en-US" sz="1800" dirty="0"/>
                  <a:t>에 대한 자원 추정도 필요</a:t>
                </a:r>
                <a:br>
                  <a:rPr kumimoji="1" lang="en-US" altLang="ko-KR" sz="1800" dirty="0"/>
                </a:br>
                <a:r>
                  <a:rPr kumimoji="1" lang="en-US" altLang="ko-KR" sz="1800" dirty="0">
                    <a:sym typeface="Wingdings" pitchFamily="2" charset="2"/>
                  </a:rPr>
                  <a:t></a:t>
                </a:r>
                <a:r>
                  <a:rPr kumimoji="1" lang="ko-KR" altLang="en-US" sz="1800" dirty="0">
                    <a:sym typeface="Wingdings" pitchFamily="2" charset="2"/>
                  </a:rPr>
                  <a:t> </a:t>
                </a:r>
                <a:r>
                  <a:rPr kumimoji="1" lang="en-US" altLang="ko-KR" sz="1800" dirty="0"/>
                  <a:t>Quantum LLL</a:t>
                </a:r>
                <a:r>
                  <a:rPr kumimoji="1" lang="ko-KR" altLang="en-US" sz="1800" dirty="0"/>
                  <a:t>도 이론</a:t>
                </a:r>
                <a:r>
                  <a:rPr kumimoji="1" lang="en-US" altLang="ko-KR" sz="1800" dirty="0"/>
                  <a:t>?</a:t>
                </a:r>
                <a:r>
                  <a:rPr kumimoji="1" lang="ko-KR" altLang="en-US" sz="1800" dirty="0"/>
                  <a:t>수학적으로는 나와있으나 구현을 한 것 같지는 않아서 구현할 예정</a:t>
                </a:r>
                <a:r>
                  <a:rPr kumimoji="1" lang="en-US" altLang="ko-KR" sz="1800" dirty="0"/>
                  <a:t>)</a:t>
                </a:r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24415C3-329C-1F8F-4A73-4FE996157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446" t="-1500" b="-4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3E73284-30F6-DA47-13BC-6A548AF8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1" y="4983692"/>
            <a:ext cx="7421724" cy="3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6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세미나 늦지 않겠습니다</a:t>
            </a:r>
            <a:r>
              <a:rPr kumimoji="1" lang="en-US" altLang="ko-KR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3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Georgia" panose="02040502050405020303" pitchFamily="18" charset="0"/>
                <a:ea typeface="NanumGothic" panose="020D0604000000000000" pitchFamily="34" charset="-127"/>
              </a:rPr>
              <a:t>Contribution</a:t>
            </a:r>
            <a:endParaRPr kumimoji="1" lang="ko-KR" altLang="en-US" dirty="0">
              <a:latin typeface="Georgia" panose="02040502050405020303" pitchFamily="18" charset="0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5442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Quantum NV Sieve </a:t>
            </a:r>
            <a:r>
              <a:rPr kumimoji="1" lang="ko-KR" altLang="en-US" dirty="0"/>
              <a:t>구현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Grover’s search</a:t>
            </a:r>
            <a:r>
              <a:rPr kumimoji="1" lang="ko-KR" altLang="en-US" dirty="0"/>
              <a:t>를 적용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Quantum NV Sieve</a:t>
            </a:r>
            <a:r>
              <a:rPr kumimoji="1" lang="ko-KR" altLang="en-US" dirty="0"/>
              <a:t>의 자원 추정 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오라클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그루버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고차원에서 동작 가능한 </a:t>
            </a:r>
            <a:r>
              <a:rPr kumimoji="1" lang="en-US" altLang="ko-KR" dirty="0"/>
              <a:t>Quantum NV Sieve</a:t>
            </a:r>
            <a:r>
              <a:rPr kumimoji="1" lang="ko-KR" altLang="en-US" dirty="0"/>
              <a:t>를 위한 최적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격자 기반 암호에 대한 암호 분석의 연구 범위 확장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48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배경지식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KISTI</a:t>
            </a:r>
            <a:r>
              <a:rPr kumimoji="1" lang="ko-KR" altLang="en-US" dirty="0"/>
              <a:t> 때 했던 것들이라 넘어가도록 하겠습니다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Lattice, Basis, Approximate (LLL), Exact (Sieve) </a:t>
            </a:r>
            <a:r>
              <a:rPr kumimoji="1" lang="ko-KR" altLang="en-US" dirty="0"/>
              <a:t>알고리즘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Approximate </a:t>
            </a:r>
            <a:r>
              <a:rPr kumimoji="1" lang="ko-KR" altLang="en-US" dirty="0"/>
              <a:t>알고리즘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고차원 격자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Exact </a:t>
            </a:r>
            <a:r>
              <a:rPr kumimoji="1" lang="ko-KR" altLang="en-US" dirty="0">
                <a:sym typeface="Wingdings" pitchFamily="2" charset="2"/>
              </a:rPr>
              <a:t>알고리즘 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 err="1">
                <a:sym typeface="Wingdings" pitchFamily="2" charset="2"/>
              </a:rPr>
              <a:t>저차원</a:t>
            </a:r>
            <a:r>
              <a:rPr kumimoji="1" lang="ko-KR" altLang="en-US" dirty="0">
                <a:sym typeface="Wingdings" pitchFamily="2" charset="2"/>
              </a:rPr>
              <a:t> 격자</a:t>
            </a:r>
            <a:r>
              <a:rPr kumimoji="1" lang="en-US" altLang="ko-KR" dirty="0">
                <a:sym typeface="Wingdings" pitchFamily="2" charset="2"/>
              </a:rPr>
              <a:t>)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;</a:t>
            </a:r>
            <a:r>
              <a:rPr kumimoji="1" lang="ko-KR" altLang="en-US" dirty="0">
                <a:sym typeface="Wingdings" pitchFamily="2" charset="2"/>
              </a:rPr>
              <a:t> 하이브리드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3E4B9-DC86-E2C9-E18F-DBC893A2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96" y="2560775"/>
            <a:ext cx="8830208" cy="31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Georgia" panose="02040502050405020303" pitchFamily="18" charset="0"/>
                <a:ea typeface="NanumGothic" panose="020D0604000000000000" pitchFamily="34" charset="-127"/>
              </a:rPr>
              <a:t>NV Sieve</a:t>
            </a:r>
            <a:endParaRPr kumimoji="1" lang="ko-KR" altLang="en-US" dirty="0">
              <a:latin typeface="Georgia" panose="02040502050405020303" pitchFamily="18" charset="0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/>
              <p:nvPr/>
            </p:nvSpPr>
            <p:spPr>
              <a:xfrm>
                <a:off x="411920" y="1117600"/>
                <a:ext cx="11368160" cy="211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NV Sieve</a:t>
                </a:r>
                <a:r>
                  <a:rPr kumimoji="1" lang="ko-KR" altLang="en-US" dirty="0"/>
                  <a:t>의 목적</a:t>
                </a:r>
                <a:endParaRPr kumimoji="1"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짧은 벡터 손실 최소화 하며 범위 </a:t>
                </a:r>
                <a:r>
                  <a:rPr kumimoji="1" lang="ko-KR" altLang="en-US" dirty="0" err="1"/>
                  <a:t>줄여나가면서</a:t>
                </a:r>
                <a:r>
                  <a:rPr kumimoji="1" lang="ko-KR" altLang="en-US" dirty="0"/>
                  <a:t> 짧은 벡터 찾기</a:t>
                </a:r>
                <a:endParaRPr kumimoji="1"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Sieve </a:t>
                </a:r>
                <a:r>
                  <a:rPr kumimoji="1" lang="ko-KR" altLang="en-US" dirty="0"/>
                  <a:t>알고리즘 세부 동작도 넘어가도록 하겠습니다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R" altLang="en-US" dirty="0"/>
                  <a:t>가 결국 </a:t>
                </a:r>
                <a:r>
                  <a:rPr kumimoji="1" lang="ko-KR" altLang="en-US" dirty="0" err="1"/>
                  <a:t>구현해야하는</a:t>
                </a:r>
                <a:r>
                  <a:rPr kumimoji="1" lang="ko-KR" altLang="en-US" dirty="0"/>
                  <a:t> 로직의 핵심</a:t>
                </a:r>
                <a:r>
                  <a:rPr kumimoji="1" lang="en-US" altLang="ko-KR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7600"/>
                <a:ext cx="11368160" cy="2118465"/>
              </a:xfrm>
              <a:prstGeom prst="rect">
                <a:avLst/>
              </a:prstGeom>
              <a:blipFill>
                <a:blip r:embed="rId2"/>
                <a:stretch>
                  <a:fillRect l="-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EA73565-7A5D-309A-3C7B-C1FAD466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0" y="2439300"/>
            <a:ext cx="527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2CBF2-4013-55CF-29D2-FD1E7D8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Quantum NV Sieve </a:t>
            </a:r>
            <a:r>
              <a:rPr kumimoji="1" lang="ko-KR" altLang="en-US" dirty="0"/>
              <a:t>전체 회로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핵심 로직 위주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B3529-7FED-A344-15A1-D8C9723B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84" y="1411938"/>
            <a:ext cx="9232232" cy="460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Georgia" panose="02040502050405020303" pitchFamily="18" charset="0"/>
                <a:ea typeface="NanumGothic" panose="020D0604000000000000" pitchFamily="34" charset="-127"/>
              </a:rPr>
              <a:t>Quantum NV Sieve </a:t>
            </a:r>
            <a:r>
              <a:rPr kumimoji="1" lang="ko-KR" altLang="en-US" dirty="0">
                <a:latin typeface="Georgia" panose="02040502050405020303" pitchFamily="18" charset="0"/>
                <a:ea typeface="NanumGothic" panose="020D0604000000000000" pitchFamily="34" charset="-127"/>
              </a:rPr>
              <a:t>전체 로직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52AAB-AA53-0102-544C-679352714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23" r="30470"/>
          <a:stretch/>
        </p:blipFill>
        <p:spPr>
          <a:xfrm>
            <a:off x="7015619" y="2859221"/>
            <a:ext cx="5136944" cy="3998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547909-03B8-6332-26E7-0DF9EEAEB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77"/>
          <a:stretch/>
        </p:blipFill>
        <p:spPr>
          <a:xfrm>
            <a:off x="0" y="1126928"/>
            <a:ext cx="7015619" cy="43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0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7B18A-D3E0-50A3-7583-CBBDBA8A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Up-scaling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FBA38-F696-C842-DB71-4C76D99C4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 err="1"/>
              <a:t>오버플로우</a:t>
            </a:r>
            <a:r>
              <a:rPr kumimoji="1" lang="ko-KR" altLang="en-US" sz="2000" dirty="0"/>
              <a:t> 방지를 위한 과정</a:t>
            </a:r>
            <a:endParaRPr kumimoji="1" lang="en-US" altLang="ko-KR" sz="2000" dirty="0"/>
          </a:p>
          <a:p>
            <a:r>
              <a:rPr kumimoji="1" lang="ko-KR" altLang="en-US" sz="2000" dirty="0"/>
              <a:t>상위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비트를 추가하고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데이터의 최상위 비트의 값을</a:t>
            </a:r>
            <a:br>
              <a:rPr kumimoji="1" lang="en-US" altLang="ko-KR" sz="2000" dirty="0"/>
            </a:br>
            <a:r>
              <a:rPr kumimoji="1" lang="ko-KR" altLang="en-US" sz="2000" dirty="0"/>
              <a:t>최상위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비트에 복사함으로써 </a:t>
            </a:r>
            <a:r>
              <a:rPr kumimoji="1" lang="ko-KR" altLang="en-US" sz="2000" dirty="0" err="1"/>
              <a:t>업스케일링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동일 값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FD538-9B7F-A1DA-4478-F4934189D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"/>
          <a:stretch/>
        </p:blipFill>
        <p:spPr>
          <a:xfrm>
            <a:off x="6700058" y="1152525"/>
            <a:ext cx="5080022" cy="32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8F5E8-DDFD-83C3-9D8F-AE99D6DD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Complement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C433F-A57B-D03E-2D5E-EF820609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179773"/>
            <a:ext cx="4548007" cy="5470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58DA9E-127B-640B-89A3-5A5AA9DC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51" y="1153788"/>
            <a:ext cx="5159929" cy="547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FA1DE-BF0C-5538-939B-9EEC7704DDC8}"/>
              </a:ext>
            </a:extLst>
          </p:cNvPr>
          <p:cNvSpPr txBox="1"/>
          <p:nvPr/>
        </p:nvSpPr>
        <p:spPr>
          <a:xfrm>
            <a:off x="4464622" y="3259723"/>
            <a:ext cx="265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Positive / Negative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2260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DE560-7201-CE24-FB51-6BDCB3D0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Multiplication (Squaring)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78E91-78D0-143F-E741-AD39F6B81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현준님의 </a:t>
            </a:r>
            <a:r>
              <a:rPr kumimoji="1" lang="en-US" altLang="ko-KR" sz="2000" dirty="0"/>
              <a:t>QCSA</a:t>
            </a:r>
            <a:r>
              <a:rPr kumimoji="1" lang="ko-KR" altLang="en-US" sz="2000" dirty="0"/>
              <a:t>를 일부 사용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전체 </a:t>
            </a:r>
            <a:r>
              <a:rPr kumimoji="1" lang="en-US" altLang="ko-KR" sz="1800" dirty="0"/>
              <a:t>Depth</a:t>
            </a:r>
            <a:r>
              <a:rPr kumimoji="1" lang="ko-KR" altLang="en-US" sz="1800" dirty="0"/>
              <a:t>를 매우 줄였음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제 케이스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높은 차원의 벡터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에서 약간의 오류가 발견되어</a:t>
            </a:r>
            <a:br>
              <a:rPr kumimoji="1" lang="en-US" altLang="ko-KR" sz="1800" dirty="0"/>
            </a:br>
            <a:r>
              <a:rPr kumimoji="1" lang="ko-KR" altLang="en-US" sz="1800" dirty="0"/>
              <a:t>코드 수정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해당 코드에서 맨 마지막에 </a:t>
            </a:r>
            <a:r>
              <a:rPr kumimoji="1" lang="ko-KR" altLang="en-US" sz="1800" dirty="0" err="1"/>
              <a:t>큐비트</a:t>
            </a:r>
            <a:r>
              <a:rPr kumimoji="1" lang="ko-KR" altLang="en-US" sz="1800" dirty="0"/>
              <a:t> 재사용을 위해</a:t>
            </a:r>
            <a:br>
              <a:rPr kumimoji="1" lang="en-US" altLang="ko-KR" sz="1800" dirty="0"/>
            </a:br>
            <a:r>
              <a:rPr kumimoji="1" lang="en-US" altLang="ko-KR" sz="1800" dirty="0"/>
              <a:t>reverse</a:t>
            </a:r>
            <a:r>
              <a:rPr kumimoji="1" lang="ko-KR" altLang="en-US" sz="1800" dirty="0"/>
              <a:t> 하는 부분은 사용하지 않음으로써 자원 절약</a:t>
            </a:r>
            <a:br>
              <a:rPr kumimoji="1" lang="en-US" altLang="ko-KR" sz="1800" dirty="0"/>
            </a:br>
            <a:r>
              <a:rPr kumimoji="1" lang="en-US" altLang="ko-KR" sz="1800" dirty="0"/>
              <a:t>(</a:t>
            </a:r>
            <a:r>
              <a:rPr kumimoji="1" lang="ko-KR" altLang="en-US" sz="1800" dirty="0"/>
              <a:t>본 작업에는 필요하지 않았음</a:t>
            </a:r>
            <a:r>
              <a:rPr kumimoji="1" lang="en-US" altLang="ko-KR" sz="1800" dirty="0"/>
              <a:t>)</a:t>
            </a:r>
          </a:p>
          <a:p>
            <a:pPr lvl="1"/>
            <a:r>
              <a:rPr kumimoji="1" lang="en-US" altLang="ko-KR" sz="1800" dirty="0"/>
              <a:t>Takahashi </a:t>
            </a:r>
            <a:r>
              <a:rPr kumimoji="1" lang="ko-KR" altLang="en-US" sz="1800" dirty="0"/>
              <a:t>사용하여 </a:t>
            </a:r>
            <a:r>
              <a:rPr kumimoji="1" lang="en-US" altLang="ko-KR" sz="1800" dirty="0"/>
              <a:t>ancilla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큐비트</a:t>
            </a:r>
            <a:r>
              <a:rPr kumimoji="1" lang="ko-KR" altLang="en-US" sz="1800" dirty="0"/>
              <a:t> 사용 </a:t>
            </a:r>
            <a:r>
              <a:rPr kumimoji="1" lang="en-US" altLang="ko-KR" sz="1800" dirty="0"/>
              <a:t>x</a:t>
            </a:r>
            <a:r>
              <a:rPr kumimoji="1" lang="ko-KR" altLang="en-US" sz="1800" dirty="0"/>
              <a:t> </a:t>
            </a:r>
            <a:br>
              <a:rPr kumimoji="1" lang="en-US" altLang="ko-KR" sz="1800" dirty="0"/>
            </a:br>
            <a:r>
              <a:rPr kumimoji="1" lang="en-US" altLang="ko-KR" sz="1800" dirty="0">
                <a:sym typeface="Wingdings" pitchFamily="2" charset="2"/>
              </a:rPr>
              <a:t></a:t>
            </a:r>
            <a:r>
              <a:rPr kumimoji="1" lang="ko-KR" altLang="en-US" sz="1800" dirty="0">
                <a:sym typeface="Wingdings" pitchFamily="2" charset="2"/>
              </a:rPr>
              <a:t> </a:t>
            </a:r>
            <a:r>
              <a:rPr kumimoji="1" lang="ko-KR" altLang="en-US" sz="1800" dirty="0" err="1">
                <a:sym typeface="Wingdings" pitchFamily="2" charset="2"/>
              </a:rPr>
              <a:t>뎁스</a:t>
            </a:r>
            <a:r>
              <a:rPr kumimoji="1" lang="ko-KR" altLang="en-US" sz="1800" dirty="0">
                <a:sym typeface="Wingdings" pitchFamily="2" charset="2"/>
              </a:rPr>
              <a:t> 최적화 위해서는 추후 다른 가산기 사용할 예정</a:t>
            </a:r>
            <a:endParaRPr kumimoji="1" lang="en-US" altLang="ko-KR" sz="1800" dirty="0">
              <a:sym typeface="Wingdings" pitchFamily="2" charset="2"/>
            </a:endParaRPr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426D8-7384-FCD4-BBA8-71BADA1A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31" y="1152525"/>
            <a:ext cx="4655340" cy="429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C65C95-ECE6-3232-8270-8166E8A77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03" b="5689"/>
          <a:stretch/>
        </p:blipFill>
        <p:spPr>
          <a:xfrm>
            <a:off x="1350937" y="3858168"/>
            <a:ext cx="3587633" cy="25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86157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623</Words>
  <Application>Microsoft Office PowerPoint</Application>
  <PresentationFormat>와이드스크린</PresentationFormat>
  <Paragraphs>83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Wingdings</vt:lpstr>
      <vt:lpstr>맑은 고딕</vt:lpstr>
      <vt:lpstr>Georgia</vt:lpstr>
      <vt:lpstr>Cambria Math</vt:lpstr>
      <vt:lpstr>Arial</vt:lpstr>
      <vt:lpstr>BM JUA OTF</vt:lpstr>
      <vt:lpstr>제목 테마</vt:lpstr>
      <vt:lpstr>Quantum NV Sieve on Grover for  Solving Shortest Vector Problem</vt:lpstr>
      <vt:lpstr>Contribution</vt:lpstr>
      <vt:lpstr>배경지식</vt:lpstr>
      <vt:lpstr>NV Sieve</vt:lpstr>
      <vt:lpstr>Quantum NV Sieve 전체 회로 (핵심 로직 위주)</vt:lpstr>
      <vt:lpstr>Quantum NV Sieve 전체 로직</vt:lpstr>
      <vt:lpstr>Up-scaling</vt:lpstr>
      <vt:lpstr>Complement</vt:lpstr>
      <vt:lpstr>Multiplication (Squaring)</vt:lpstr>
      <vt:lpstr>오라클 정확성 확인</vt:lpstr>
      <vt:lpstr>오라클 및 그루버 서치에 대한 비용 추정</vt:lpstr>
      <vt:lpstr>양자 비용의 예상치.. 흐름..</vt:lpstr>
      <vt:lpstr>Further Discussions</vt:lpstr>
      <vt:lpstr>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372</cp:revision>
  <dcterms:created xsi:type="dcterms:W3CDTF">2019-03-05T04:29:07Z</dcterms:created>
  <dcterms:modified xsi:type="dcterms:W3CDTF">2024-02-22T11:06:40Z</dcterms:modified>
</cp:coreProperties>
</file>